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1" name="Shape 14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>
            <a:lvl1pPr algn="ctr">
              <a:defRPr sz="11200"/>
            </a:lvl1pPr>
          </a:lstStyle>
          <a:p>
            <a:pPr/>
            <a:r>
              <a:t>제목 텍스트</a:t>
            </a:r>
          </a:p>
        </p:txBody>
      </p:sp>
      <p:sp>
        <p:nvSpPr>
          <p:cNvPr id="15" name="Shape 15"/>
          <p:cNvSpPr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6" name="Shape 1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7" name="Shape 97"/>
          <p:cNvSpPr/>
          <p:nvPr>
            <p:ph type="body" sz="quarter" idx="14"/>
          </p:nvPr>
        </p:nvSpPr>
        <p:spPr>
          <a:xfrm>
            <a:off x="2387600" y="6038850"/>
            <a:ext cx="19621500" cy="901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“여기에 인용을 입력하십시오.” </a:t>
            </a:r>
          </a:p>
        </p:txBody>
      </p:sp>
      <p:sp>
        <p:nvSpPr>
          <p:cNvPr id="98" name="Shape 9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pic>
        <p:nvPicPr>
          <p:cNvPr id="106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5339"/>
            <a:ext cx="24384001" cy="838201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hape 107"/>
          <p:cNvSpPr/>
          <p:nvPr/>
        </p:nvSpPr>
        <p:spPr>
          <a:xfrm>
            <a:off x="16704954" y="115311"/>
            <a:ext cx="7494525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2016 한국컴퓨터정보학회 워크샵 (제주대학교)</a:t>
            </a:r>
          </a:p>
        </p:txBody>
      </p:sp>
      <p:sp>
        <p:nvSpPr>
          <p:cNvPr id="108" name="Shape 10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>
            <a:lvl1pPr algn="ctr">
              <a:defRPr sz="11200"/>
            </a:lvl1pPr>
          </a:lstStyle>
          <a:p>
            <a:pPr/>
            <a:r>
              <a:t>제목 텍스트</a:t>
            </a:r>
          </a:p>
        </p:txBody>
      </p:sp>
      <p:pic>
        <p:nvPicPr>
          <p:cNvPr id="12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98665" y="12835558"/>
            <a:ext cx="1791282" cy="828227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hape 1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xfrm>
            <a:off x="650230" y="952500"/>
            <a:ext cx="23083542" cy="2286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132" name="Shape 132"/>
          <p:cNvSpPr/>
          <p:nvPr>
            <p:ph type="body" idx="1"/>
          </p:nvPr>
        </p:nvSpPr>
        <p:spPr>
          <a:xfrm>
            <a:off x="667320" y="3238500"/>
            <a:ext cx="23049360" cy="9777990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pic>
        <p:nvPicPr>
          <p:cNvPr id="13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98665" y="12835558"/>
            <a:ext cx="1791282" cy="828227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>
            <p:ph type="pic" idx="13"/>
          </p:nvPr>
        </p:nvSpPr>
        <p:spPr>
          <a:xfrm>
            <a:off x="3699271" y="1200943"/>
            <a:ext cx="16987264" cy="818434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>
            <a:lvl1pPr algn="ctr">
              <a:defRPr sz="11200"/>
            </a:lvl1pPr>
          </a:lstStyle>
          <a:p>
            <a:pPr/>
            <a:r>
              <a:t>제목 텍스트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>
            <a:lvl1pPr algn="ctr">
              <a:defRPr sz="11200"/>
            </a:lvl1pPr>
          </a:lstStyle>
          <a:p>
            <a:pPr/>
            <a:r>
              <a:t>제목 텍스트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2" name="Shape 42"/>
          <p:cNvSpPr/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 algn="ctr">
              <a:defRPr sz="8400"/>
            </a:lvl1pPr>
          </a:lstStyle>
          <a:p>
            <a:pPr/>
            <a:r>
              <a:t>제목 텍스트</a:t>
            </a:r>
          </a:p>
        </p:txBody>
      </p:sp>
      <p:sp>
        <p:nvSpPr>
          <p:cNvPr id="43" name="Shape 43"/>
          <p:cNvSpPr/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2" name="Shape 5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type="title"/>
          </p:nvPr>
        </p:nvSpPr>
        <p:spPr>
          <a:xfrm>
            <a:off x="650230" y="952500"/>
            <a:ext cx="23083542" cy="2286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0" name="Shape 60"/>
          <p:cNvSpPr/>
          <p:nvPr>
            <p:ph type="body" idx="1"/>
          </p:nvPr>
        </p:nvSpPr>
        <p:spPr>
          <a:xfrm>
            <a:off x="667320" y="3238500"/>
            <a:ext cx="23049360" cy="9777990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1" name="Shape 6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pic" sz="half" idx="13"/>
          </p:nvPr>
        </p:nvSpPr>
        <p:spPr>
          <a:xfrm>
            <a:off x="13461403" y="3238391"/>
            <a:ext cx="10115242" cy="97780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9" name="Shape 69"/>
          <p:cNvSpPr/>
          <p:nvPr>
            <p:ph type="title"/>
          </p:nvPr>
        </p:nvSpPr>
        <p:spPr>
          <a:xfrm>
            <a:off x="650133" y="952500"/>
            <a:ext cx="23083734" cy="2286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70" name="Shape 70"/>
          <p:cNvSpPr/>
          <p:nvPr>
            <p:ph type="body" sz="half" idx="1"/>
          </p:nvPr>
        </p:nvSpPr>
        <p:spPr>
          <a:xfrm>
            <a:off x="648301" y="3238500"/>
            <a:ext cx="11832551" cy="977799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1" name="Shape 7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type="body" idx="1"/>
          </p:nvPr>
        </p:nvSpPr>
        <p:spPr>
          <a:xfrm>
            <a:off x="1054965" y="1778000"/>
            <a:ext cx="22274072" cy="10301053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9" name="Shape 7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pic" sz="quarter" idx="13"/>
          </p:nvPr>
        </p:nvSpPr>
        <p:spPr>
          <a:xfrm>
            <a:off x="15760700" y="6970107"/>
            <a:ext cx="7680286" cy="575692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Shape 87"/>
          <p:cNvSpPr/>
          <p:nvPr>
            <p:ph type="pic" sz="quarter" idx="14"/>
          </p:nvPr>
        </p:nvSpPr>
        <p:spPr>
          <a:xfrm>
            <a:off x="15760700" y="1026801"/>
            <a:ext cx="7680255" cy="575689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8" name="Shape 88"/>
          <p:cNvSpPr/>
          <p:nvPr>
            <p:ph type="pic" idx="15"/>
          </p:nvPr>
        </p:nvSpPr>
        <p:spPr>
          <a:xfrm>
            <a:off x="1127142" y="1130300"/>
            <a:ext cx="14331916" cy="1159652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9" name="Shape 8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hyperlink" Target="http://facebook.com/askdjango/" TargetMode="External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40280" y="952500"/>
            <a:ext cx="2310344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pic>
        <p:nvPicPr>
          <p:cNvPr id="3" name="image9.tif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024" y="13016489"/>
            <a:ext cx="2773457" cy="693365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-5339"/>
            <a:ext cx="24384001" cy="8382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"/>
          <p:cNvSpPr/>
          <p:nvPr/>
        </p:nvSpPr>
        <p:spPr>
          <a:xfrm>
            <a:off x="16704954" y="115311"/>
            <a:ext cx="7494525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2016 한국컴퓨터정보학회 워크샵 (제주대학교)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" name="Shape 7"/>
          <p:cNvSpPr/>
          <p:nvPr>
            <p:ph type="sldNum" sz="quarter" idx="2"/>
          </p:nvPr>
        </p:nvSpPr>
        <p:spPr>
          <a:xfrm>
            <a:off x="11978538" y="13081000"/>
            <a:ext cx="414224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  <p:sldLayoutId id="2147483661" r:id="rId17"/>
    <p:sldLayoutId id="2147483662" r:id="rId18"/>
  </p:sldLayoutIdLst>
  <p:transition xmlns:p14="http://schemas.microsoft.com/office/powerpoint/2010/main" spd="med" advClick="1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portal.azure.com" TargetMode="External"/><Relationship Id="rId3" Type="http://schemas.openxmlformats.org/officeDocument/2006/relationships/image" Target="../media/image9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en.wikipedia.org/wiki/Lawrence_Journal-World" TargetMode="External"/><Relationship Id="rId3" Type="http://schemas.openxmlformats.org/officeDocument/2006/relationships/hyperlink" Target="https://en.wikipedia.org/wiki/Django_Software_Foundation" TargetMode="External"/><Relationship Id="rId4" Type="http://schemas.openxmlformats.org/officeDocument/2006/relationships/hyperlink" Target="https://en.wikipedia.org/wiki/Django_(web_framework)" TargetMode="External"/><Relationship Id="rId5" Type="http://schemas.openxmlformats.org/officeDocument/2006/relationships/image" Target="../media/image10.png"/><Relationship Id="rId6" Type="http://schemas.openxmlformats.org/officeDocument/2006/relationships/hyperlink" Target="https://en.wikipedia.org/wiki/Django_Reinhardt" TargetMode="Externa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d.android.com" TargetMode="External"/><Relationship Id="rId3" Type="http://schemas.openxmlformats.org/officeDocument/2006/relationships/hyperlink" Target="https://developer.apple.com/ios/" TargetMode="External"/><Relationship Id="rId4" Type="http://schemas.openxmlformats.org/officeDocument/2006/relationships/hyperlink" Target="https://developer.microsoft.com/windows" TargetMode="Externa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djangoproject.com/weblog/2015/jun/25/roadmap/" TargetMode="External"/><Relationship Id="rId3" Type="http://schemas.openxmlformats.org/officeDocument/2006/relationships/hyperlink" Target="http://github.com/django/django" TargetMode="External"/><Relationship Id="rId4" Type="http://schemas.openxmlformats.org/officeDocument/2006/relationships/hyperlink" Target="http://www.djangoproject.com/download/" TargetMode="Externa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djangoproject.com/en/1.9/" TargetMode="Externa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localhost:8000/admin/" TargetMode="Externa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127.0.0.1:8000" TargetMode="External"/><Relationship Id="rId3" Type="http://schemas.openxmlformats.org/officeDocument/2006/relationships/image" Target="../media/image18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2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skdjango/djangoisbest/commit/6c74ac177dbffc4b36124116e4a08ded1c04760f" TargetMode="External"/><Relationship Id="rId3" Type="http://schemas.openxmlformats.org/officeDocument/2006/relationships/hyperlink" Target="https://github.com/askdjango/djangoisbest/commit/893762c9c3e0a01b7533fa485b2cf901c6aa26d1" TargetMode="Externa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skdjango/djangoisbest/commit/0cccf9a5687174231ba3ae9727f50a0103046ddb" TargetMode="Externa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pythonware.com/products/pil/" TargetMode="Externa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skdjango/djangoisbest/commit/92c0d2724193e414827993678ce45684b427462e" TargetMode="External"/><Relationship Id="rId3" Type="http://schemas.openxmlformats.org/officeDocument/2006/relationships/hyperlink" Target="https://github.com/askdjango/djangoisbest/commit/aaf86a14189e46b6c72579e2228caf35dbf4202a" TargetMode="External"/><Relationship Id="rId4" Type="http://schemas.openxmlformats.org/officeDocument/2006/relationships/image" Target="../media/image25.png"/><Relationship Id="rId5" Type="http://schemas.openxmlformats.org/officeDocument/2006/relationships/image" Target="../media/image26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skdjango/djangoisbest/commit/aeaa88128a21b53a0fc21bf3d8bda96cbbc5d8d8" TargetMode="External"/><Relationship Id="rId3" Type="http://schemas.openxmlformats.org/officeDocument/2006/relationships/hyperlink" Target="http://localhost:8000/admin/" TargetMode="Externa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aka.ms/kpass" TargetMode="External"/><Relationship Id="rId3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aka.ms/kpasserror" TargetMode="External"/><Relationship Id="rId3" Type="http://schemas.openxmlformats.org/officeDocument/2006/relationships/image" Target="../media/image6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portal.azure.com" TargetMode="External"/><Relationship Id="rId3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2000"/>
            </a:lvl1pPr>
          </a:lstStyle>
          <a:p>
            <a:pPr/>
            <a:r>
              <a:t>파이썬 시작하기</a:t>
            </a:r>
          </a:p>
        </p:txBody>
      </p:sp>
      <p:sp>
        <p:nvSpPr>
          <p:cNvPr id="144" name="Shape 144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한국컴퓨터정보학회 워크샵 Day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Azure Pass 등록 (7) - Azure Pass 확인</a:t>
            </a:r>
          </a:p>
        </p:txBody>
      </p:sp>
      <p:sp>
        <p:nvSpPr>
          <p:cNvPr id="176" name="Shape 176"/>
          <p:cNvSpPr/>
          <p:nvPr>
            <p:ph type="body" sz="half" idx="1"/>
          </p:nvPr>
        </p:nvSpPr>
        <p:spPr>
          <a:xfrm>
            <a:off x="667320" y="3238500"/>
            <a:ext cx="11330544" cy="9220200"/>
          </a:xfrm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http://portal.azure.com</a:t>
            </a:r>
            <a:r>
              <a:t> 에서 좌측 "구독 (Subscriptions)" 메뉴 선택하시어, Azure Pass 항목을 확인하실 수 있습니다.</a:t>
            </a:r>
          </a:p>
          <a:p>
            <a:pPr/>
            <a:r>
              <a:t>이제 Azure Pass 등록과정이 모두 끝났습니다.</a:t>
            </a:r>
          </a:p>
        </p:txBody>
      </p:sp>
      <p:pic>
        <p:nvPicPr>
          <p:cNvPr id="177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174467" y="3050424"/>
            <a:ext cx="10817090" cy="9596352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Shape 178"/>
          <p:cNvSpPr/>
          <p:nvPr/>
        </p:nvSpPr>
        <p:spPr>
          <a:xfrm>
            <a:off x="12964289" y="11908822"/>
            <a:ext cx="4237743" cy="804387"/>
          </a:xfrm>
          <a:prstGeom prst="roundRect">
            <a:avLst>
              <a:gd name="adj" fmla="val 23683"/>
            </a:avLst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79" name="Shape 179"/>
          <p:cNvSpPr/>
          <p:nvPr/>
        </p:nvSpPr>
        <p:spPr>
          <a:xfrm>
            <a:off x="17186158" y="6902119"/>
            <a:ext cx="3282600" cy="804387"/>
          </a:xfrm>
          <a:prstGeom prst="roundRect">
            <a:avLst>
              <a:gd name="adj" fmla="val 23683"/>
            </a:avLst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Django</a:t>
            </a:r>
          </a:p>
          <a:p>
            <a:pPr>
              <a:defRPr sz="9000"/>
            </a:pPr>
            <a:r>
              <a:t>Python Web Framework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Django</a:t>
            </a:r>
          </a:p>
        </p:txBody>
      </p:sp>
      <p:sp>
        <p:nvSpPr>
          <p:cNvPr id="184" name="Shape 184"/>
          <p:cNvSpPr/>
          <p:nvPr>
            <p:ph type="body" idx="1"/>
          </p:nvPr>
        </p:nvSpPr>
        <p:spPr>
          <a:xfrm>
            <a:off x="667320" y="3238500"/>
            <a:ext cx="14476362" cy="9777990"/>
          </a:xfrm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Lawrence Journal-World</a:t>
            </a:r>
            <a:r>
              <a:t> 신문사에서 2003년부터 개발하여, 2005년에 세상에 공개</a:t>
            </a:r>
          </a:p>
          <a:p>
            <a:pPr/>
            <a:r>
              <a:t>기타리스트 Django Reinhardt 이름을 따서, Django</a:t>
            </a:r>
          </a:p>
          <a:p>
            <a:pPr/>
            <a:r>
              <a:t>2008년에 1.0 릴리즈하고, 현재 1.9.7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Django Software Foundation</a:t>
            </a:r>
            <a:r>
              <a:t> 에서 관리</a:t>
            </a:r>
          </a:p>
          <a:p>
            <a:pPr/>
            <a:r>
              <a:t>참고 : </a:t>
            </a:r>
            <a:r>
              <a:rPr u="sng">
                <a:hlinkClick r:id="rId4" invalidUrl="" action="" tgtFrame="" tooltip="" history="1" highlightClick="0" endSnd="0"/>
              </a:rPr>
              <a:t>위키피디아</a:t>
            </a:r>
          </a:p>
        </p:txBody>
      </p:sp>
      <p:pic>
        <p:nvPicPr>
          <p:cNvPr id="185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351275" y="2352423"/>
            <a:ext cx="8508893" cy="9011154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Shape 186"/>
          <p:cNvSpPr/>
          <p:nvPr/>
        </p:nvSpPr>
        <p:spPr>
          <a:xfrm>
            <a:off x="17285115" y="11643805"/>
            <a:ext cx="464121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6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6" invalidUrl="" action="" tgtFrame="" tooltip="" history="1" highlightClick="0" endSnd="0"/>
              </a:rPr>
              <a:t>Django Reinhardt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어떤 서비스를 만들려면 ???</a:t>
            </a:r>
          </a:p>
        </p:txBody>
      </p:sp>
      <p:sp>
        <p:nvSpPr>
          <p:cNvPr id="189" name="Shape 18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9100" indent="-419100" defTabSz="544830">
              <a:spcBef>
                <a:spcPts val="3800"/>
              </a:spcBef>
              <a:defRPr sz="3432"/>
            </a:pPr>
            <a:r>
              <a:t>전체 아키텍처 설계</a:t>
            </a:r>
          </a:p>
          <a:p>
            <a:pPr marL="419100" indent="-419100" defTabSz="544830">
              <a:spcBef>
                <a:spcPts val="3800"/>
              </a:spcBef>
              <a:defRPr sz="3432"/>
            </a:pPr>
            <a:r>
              <a:t>서버 구축</a:t>
            </a:r>
          </a:p>
          <a:p>
            <a:pPr lvl="1" marL="838200" indent="-419100" defTabSz="544830">
              <a:spcBef>
                <a:spcPts val="3800"/>
              </a:spcBef>
              <a:defRPr sz="3432"/>
            </a:pPr>
            <a:r>
              <a:t>데이터베이스 설계</a:t>
            </a:r>
          </a:p>
          <a:p>
            <a:pPr lvl="1" marL="838200" indent="-419100" defTabSz="544830">
              <a:spcBef>
                <a:spcPts val="3800"/>
              </a:spcBef>
              <a:defRPr sz="3432"/>
            </a:pPr>
            <a:r>
              <a:t>직접 서버 개발 (웹페이지, API 서버) : Django 를 활용</a:t>
            </a:r>
          </a:p>
          <a:p>
            <a:pPr lvl="1" marL="838200" indent="-419100" defTabSz="544830">
              <a:spcBef>
                <a:spcPts val="3800"/>
              </a:spcBef>
              <a:defRPr sz="3432"/>
            </a:pPr>
            <a:r>
              <a:t>서버 인프라 관리 : 클라우드 서비스 활용 (Azure, Amazon Web Service, etc)</a:t>
            </a:r>
          </a:p>
          <a:p>
            <a:pPr lvl="2" marL="1257300" indent="-419100" defTabSz="544830">
              <a:spcBef>
                <a:spcPts val="3800"/>
              </a:spcBef>
              <a:defRPr sz="3432"/>
            </a:pPr>
            <a:r>
              <a:t>혹은 PaaS 플랫폼 쓰기 (Microsoft WebApp, Google AppEngine, etc)</a:t>
            </a:r>
          </a:p>
          <a:p>
            <a:pPr lvl="2" marL="1257300" indent="-419100" defTabSz="544830">
              <a:spcBef>
                <a:spcPts val="3800"/>
              </a:spcBef>
              <a:defRPr sz="3432"/>
            </a:pPr>
            <a:r>
              <a:t>혹은 BaaS 플랫폼 쓰기 (Google Firebase, Facebook Parse, etc)</a:t>
            </a:r>
          </a:p>
          <a:p>
            <a:pPr marL="419100" indent="-419100" defTabSz="544830">
              <a:spcBef>
                <a:spcPts val="3800"/>
              </a:spcBef>
              <a:defRPr sz="3432"/>
            </a:pPr>
            <a:r>
              <a:t>프론트엔드 기술을 활용하여, 웹 페이지 만들기</a:t>
            </a:r>
          </a:p>
          <a:p>
            <a:pPr lvl="1" marL="838200" indent="-419100" defTabSz="544830">
              <a:spcBef>
                <a:spcPts val="3800"/>
              </a:spcBef>
              <a:defRPr sz="3432"/>
            </a:pPr>
            <a:r>
              <a:t>Html, JavaScript (jQuery, AngularJS, ReactJS, etc.), CSS</a:t>
            </a:r>
          </a:p>
          <a:p>
            <a:pPr marL="419100" indent="-419100" defTabSz="544830">
              <a:spcBef>
                <a:spcPts val="3800"/>
              </a:spcBef>
              <a:defRPr sz="3432"/>
            </a:pPr>
            <a:r>
              <a:t>폰/타블렛/TV 앱 만들기 : </a:t>
            </a:r>
            <a:r>
              <a:rPr u="sng">
                <a:hlinkClick r:id="rId2" invalidUrl="" action="" tgtFrame="" tooltip="" history="1" highlightClick="0" endSnd="0"/>
              </a:rPr>
              <a:t>Android</a:t>
            </a:r>
            <a:r>
              <a:t>, </a:t>
            </a:r>
            <a:r>
              <a:rPr u="sng">
                <a:hlinkClick r:id="rId3" invalidUrl="" action="" tgtFrame="" tooltip="" history="1" highlightClick="0" endSnd="0"/>
              </a:rPr>
              <a:t>iOS</a:t>
            </a:r>
            <a:r>
              <a:t>, </a:t>
            </a:r>
            <a:r>
              <a:rPr u="sng">
                <a:hlinkClick r:id="rId4" invalidUrl="" action="" tgtFrame="" tooltip="" history="1" highlightClick="0" endSnd="0"/>
              </a:rPr>
              <a:t>Windows</a:t>
            </a:r>
            <a:r>
              <a:t>, etc.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일반적인 웹 서비스 구조</a:t>
            </a:r>
          </a:p>
        </p:txBody>
      </p:sp>
      <p:pic>
        <p:nvPicPr>
          <p:cNvPr id="19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19866" y="5976466"/>
            <a:ext cx="3744268" cy="37442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65180" y="9089656"/>
            <a:ext cx="2773456" cy="35831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802566" y="10582943"/>
            <a:ext cx="5092836" cy="2481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6941976" y="4301847"/>
            <a:ext cx="6093554" cy="14326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pasted-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29800" y="3358138"/>
            <a:ext cx="6244216" cy="2676094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Shape 197"/>
          <p:cNvSpPr/>
          <p:nvPr/>
        </p:nvSpPr>
        <p:spPr>
          <a:xfrm>
            <a:off x="15430574" y="6156263"/>
            <a:ext cx="717169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API 요청&amp;응답 (xml or json)</a:t>
            </a:r>
          </a:p>
        </p:txBody>
      </p:sp>
      <p:sp>
        <p:nvSpPr>
          <p:cNvPr id="198" name="Shape 198"/>
          <p:cNvSpPr/>
          <p:nvPr/>
        </p:nvSpPr>
        <p:spPr>
          <a:xfrm>
            <a:off x="7026216" y="5370035"/>
            <a:ext cx="522986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웹 페이지 요청&amp;응답</a:t>
            </a:r>
          </a:p>
        </p:txBody>
      </p:sp>
      <p:sp>
        <p:nvSpPr>
          <p:cNvPr id="199" name="Shape 199"/>
          <p:cNvSpPr/>
          <p:nvPr/>
        </p:nvSpPr>
        <p:spPr>
          <a:xfrm>
            <a:off x="6159203" y="5653166"/>
            <a:ext cx="3744267" cy="1869795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00" name="Shape 200"/>
          <p:cNvSpPr/>
          <p:nvPr/>
        </p:nvSpPr>
        <p:spPr>
          <a:xfrm flipH="1">
            <a:off x="14064132" y="5525956"/>
            <a:ext cx="2773457" cy="161327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01" name="Shape 201"/>
          <p:cNvSpPr/>
          <p:nvPr/>
        </p:nvSpPr>
        <p:spPr>
          <a:xfrm flipH="1" flipV="1">
            <a:off x="13910640" y="8725313"/>
            <a:ext cx="2773457" cy="2481763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02" name="Shape 202"/>
          <p:cNvSpPr/>
          <p:nvPr/>
        </p:nvSpPr>
        <p:spPr>
          <a:xfrm flipV="1">
            <a:off x="5968845" y="8725313"/>
            <a:ext cx="3823098" cy="216078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03" name="Shape 203"/>
          <p:cNvSpPr/>
          <p:nvPr/>
        </p:nvSpPr>
        <p:spPr>
          <a:xfrm>
            <a:off x="15174754" y="9324123"/>
            <a:ext cx="717169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API 요청&amp;응답 (xml or json)</a:t>
            </a:r>
          </a:p>
        </p:txBody>
      </p:sp>
      <p:sp>
        <p:nvSpPr>
          <p:cNvPr id="204" name="Shape 204"/>
          <p:cNvSpPr/>
          <p:nvPr/>
        </p:nvSpPr>
        <p:spPr>
          <a:xfrm>
            <a:off x="6825585" y="10245073"/>
            <a:ext cx="717169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API 요청&amp;응답 (xml or json)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Django 시작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Django 설치</a:t>
            </a:r>
          </a:p>
        </p:txBody>
      </p:sp>
      <p:sp>
        <p:nvSpPr>
          <p:cNvPr id="209" name="Shape 20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8950" indent="-488950" defTabSz="635634">
              <a:spcBef>
                <a:spcPts val="4500"/>
              </a:spcBef>
              <a:defRPr sz="4004"/>
            </a:pPr>
            <a:r>
              <a:t>Django 에도 LTS (Long Term Support) 버전이 있습니다.</a:t>
            </a:r>
          </a:p>
          <a:p>
            <a:pPr lvl="1" marL="977900" indent="-488950" defTabSz="635634">
              <a:spcBef>
                <a:spcPts val="4500"/>
              </a:spcBef>
              <a:defRPr sz="4004"/>
            </a:pPr>
            <a:r>
              <a:t>대개 3년동안 업데이트를 지원합니다. 최신 LTS 버전은 1.8버전, 다음 LTS 버전은 1.11 입니다. (</a:t>
            </a:r>
            <a:r>
              <a:rPr u="sng">
                <a:hlinkClick r:id="rId2" invalidUrl="" action="" tgtFrame="" tooltip="" history="1" highlightClick="0" endSnd="0"/>
              </a:rPr>
              <a:t>Django's Roadmap</a:t>
            </a:r>
            <a:r>
              <a:t>)</a:t>
            </a:r>
          </a:p>
          <a:p>
            <a:pPr lvl="1" marL="977900" indent="-488950" defTabSz="635634">
              <a:spcBef>
                <a:spcPts val="4500"/>
              </a:spcBef>
              <a:defRPr sz="4004"/>
            </a:pPr>
            <a:r>
              <a:t>공식 소스코드 저장소 : </a:t>
            </a:r>
            <a:r>
              <a:rPr u="sng">
                <a:hlinkClick r:id="rId3" invalidUrl="" action="" tgtFrame="" tooltip="" history="1" highlightClick="0" endSnd="0"/>
              </a:rPr>
              <a:t>http://github.com/django/django</a:t>
            </a:r>
          </a:p>
          <a:p>
            <a:pPr marL="488950" indent="-488950" defTabSz="635634">
              <a:spcBef>
                <a:spcPts val="4500"/>
              </a:spcBef>
              <a:defRPr sz="4004"/>
            </a:pPr>
            <a:r>
              <a:t>설치</a:t>
            </a:r>
          </a:p>
          <a:p>
            <a:pPr lvl="1" marL="977900" indent="-488950" defTabSz="635634">
              <a:spcBef>
                <a:spcPts val="4500"/>
              </a:spcBef>
              <a:defRPr sz="4004"/>
            </a:pPr>
            <a:r>
              <a:t>방법 1) 파이썬 팩키지 매니저 중 하나인 </a:t>
            </a:r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pip</a:t>
            </a:r>
            <a:r>
              <a:t> 를 이용</a:t>
            </a:r>
          </a:p>
          <a:p>
            <a:pPr lvl="2" marL="1466850" indent="-488950" defTabSz="635634">
              <a:spcBef>
                <a:spcPts val="4500"/>
              </a:spcBef>
              <a:defRPr sz="4004"/>
            </a:pPr>
            <a:r>
              <a:t>쉘&gt; pip install django</a:t>
            </a:r>
          </a:p>
          <a:p>
            <a:pPr lvl="1" marL="977900" indent="-488950" defTabSz="635634">
              <a:spcBef>
                <a:spcPts val="4500"/>
              </a:spcBef>
              <a:defRPr sz="4004"/>
            </a:pPr>
            <a:r>
              <a:t>방법 2) 직접 다운로드 설치</a:t>
            </a:r>
          </a:p>
          <a:p>
            <a:pPr lvl="2" marL="1466850" indent="-488950" defTabSz="635634">
              <a:spcBef>
                <a:spcPts val="4500"/>
              </a:spcBef>
              <a:defRPr sz="4004"/>
            </a:pPr>
            <a:r>
              <a:rPr u="sng">
                <a:hlinkClick r:id="rId4" invalidUrl="" action="" tgtFrame="" tooltip="" history="1" highlightClick="0" endSnd="0"/>
              </a:rPr>
              <a:t>http://www.djangoproject.com/download/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Django 의 여러 기능들</a:t>
            </a:r>
          </a:p>
        </p:txBody>
      </p:sp>
      <p:sp>
        <p:nvSpPr>
          <p:cNvPr id="212" name="Shape 21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3375" indent="-333375" defTabSz="438150">
              <a:spcBef>
                <a:spcPts val="3100"/>
              </a:spcBef>
              <a:defRPr sz="3900"/>
            </a:pPr>
            <a:r>
              <a:t>Django 는 백엔드 개발에 필요한 모든 기능을 제공하고 있습니다.</a:t>
            </a:r>
          </a:p>
          <a:p>
            <a:pPr lvl="1" marL="666750" indent="-333375" defTabSz="438150">
              <a:spcBef>
                <a:spcPts val="3100"/>
              </a:spcBef>
              <a:defRPr sz="3900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Model</a:t>
            </a:r>
            <a:r>
              <a:t> (ORM), 마이그레이션</a:t>
            </a:r>
          </a:p>
          <a:p>
            <a:pPr lvl="1" marL="666750" indent="-333375" defTabSz="438150">
              <a:spcBef>
                <a:spcPts val="3100"/>
              </a:spcBef>
              <a:defRPr sz="3900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Form</a:t>
            </a:r>
            <a:r>
              <a:t> : 입력값에 대한 유효성 처리 및 데이터 저장</a:t>
            </a:r>
          </a:p>
          <a:p>
            <a:pPr lvl="1" marL="666750" indent="-333375" defTabSz="438150">
              <a:spcBef>
                <a:spcPts val="3100"/>
              </a:spcBef>
              <a:defRPr sz="3900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admin</a:t>
            </a:r>
            <a:r>
              <a:t> : 관리자 페이지 제공</a:t>
            </a:r>
          </a:p>
          <a:p>
            <a:pPr lvl="1" marL="666750" indent="-333375" defTabSz="438150">
              <a:spcBef>
                <a:spcPts val="3100"/>
              </a:spcBef>
              <a:defRPr sz="3900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Template</a:t>
            </a:r>
            <a:r>
              <a:t> (템플릿 엔진)</a:t>
            </a:r>
          </a:p>
          <a:p>
            <a:pPr lvl="1" marL="666750" indent="-333375" defTabSz="438150">
              <a:spcBef>
                <a:spcPts val="3100"/>
              </a:spcBef>
              <a:defRPr sz="3900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View</a:t>
            </a:r>
            <a:r>
              <a:t> (Http 요청 처리) : Function Based View, Class Based View</a:t>
            </a:r>
          </a:p>
          <a:p>
            <a:pPr lvl="1" marL="666750" indent="-333375" defTabSz="438150">
              <a:spcBef>
                <a:spcPts val="3100"/>
              </a:spcBef>
              <a:defRPr sz="3900"/>
            </a:pPr>
            <a:r>
              <a:t>Cache (memcached, redis 캐싱)</a:t>
            </a:r>
          </a:p>
          <a:p>
            <a:pPr lvl="1" marL="666750" indent="-333375" defTabSz="438150">
              <a:spcBef>
                <a:spcPts val="3100"/>
              </a:spcBef>
              <a:defRPr sz="3900"/>
            </a:pPr>
            <a:r>
              <a:t>Storage API : 파일 I/O</a:t>
            </a:r>
          </a:p>
          <a:p>
            <a:pPr lvl="1" marL="666750" indent="-333375" defTabSz="438150">
              <a:spcBef>
                <a:spcPts val="3100"/>
              </a:spcBef>
              <a:defRPr sz="3900"/>
            </a:pPr>
            <a:r>
              <a:t>Serialization, StaticFiles, GeoDjango, i18n, l10n, Security, Logging, Email, etc.</a:t>
            </a:r>
          </a:p>
          <a:p>
            <a:pPr lvl="1" marL="666750" indent="-333375" defTabSz="438150">
              <a:spcBef>
                <a:spcPts val="3100"/>
              </a:spcBef>
              <a:defRPr sz="3900"/>
            </a:pPr>
            <a:r>
              <a:t>ref: </a:t>
            </a:r>
            <a:r>
              <a:rPr u="sng">
                <a:hlinkClick r:id="rId2" invalidUrl="" action="" tgtFrame="" tooltip="" history="1" highlightClick="0" endSnd="0"/>
              </a:rPr>
              <a:t>Django Documentation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Django 시작</a:t>
            </a:r>
          </a:p>
        </p:txBody>
      </p:sp>
      <p:sp>
        <p:nvSpPr>
          <p:cNvPr id="215" name="Shape 21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27050" indent="-527050" defTabSz="685165">
              <a:spcBef>
                <a:spcPts val="4800"/>
              </a:spcBef>
              <a:defRPr sz="4316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mkdir c:\dev   </a:t>
            </a:r>
            <a:r>
              <a:rPr>
                <a:solidFill>
                  <a:srgbClr val="A6AAA9"/>
                </a:solidFill>
              </a:rPr>
              <a:t>쉘&gt;</a:t>
            </a:r>
            <a:r>
              <a:t> cd c:\dev   # 윈도우</a:t>
            </a:r>
          </a:p>
          <a:p>
            <a:pPr marL="527050" indent="-527050" defTabSz="685165">
              <a:spcBef>
                <a:spcPts val="4800"/>
              </a:spcBef>
              <a:defRPr sz="4316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mkdir ~/dev    </a:t>
            </a:r>
            <a:r>
              <a:rPr>
                <a:solidFill>
                  <a:srgbClr val="A6AAA9"/>
                </a:solidFill>
              </a:rPr>
              <a:t>쉘&gt;</a:t>
            </a:r>
            <a:r>
              <a:t> cd ~/dev    # 맥</a:t>
            </a:r>
          </a:p>
          <a:p>
            <a:pPr marL="527050" indent="-527050" defTabSz="685165">
              <a:spcBef>
                <a:spcPts val="4800"/>
              </a:spcBef>
              <a:defRPr sz="4316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django-admin startproject programming    </a:t>
            </a:r>
            <a:r>
              <a:rPr>
                <a:solidFill>
                  <a:schemeClr val="accent2"/>
                </a:solidFill>
              </a:rPr>
              <a:t># Django 프로젝트 생성</a:t>
            </a:r>
          </a:p>
          <a:p>
            <a:pPr marL="527050" indent="-527050" defTabSz="685165">
              <a:spcBef>
                <a:spcPts val="4800"/>
              </a:spcBef>
              <a:defRPr sz="4316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cd programming    </a:t>
            </a:r>
            <a:r>
              <a:rPr>
                <a:solidFill>
                  <a:schemeClr val="accent2"/>
                </a:solidFill>
              </a:rPr>
              <a:t># 디렉토리 이동 (cd : change directory)</a:t>
            </a:r>
            <a:endParaRPr>
              <a:solidFill>
                <a:schemeClr val="accent2"/>
              </a:solidFill>
            </a:endParaRPr>
          </a:p>
          <a:p>
            <a:pPr marL="527050" indent="-527050" defTabSz="685165">
              <a:spcBef>
                <a:spcPts val="4800"/>
              </a:spcBef>
              <a:defRPr sz="4316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manage.py migrate    </a:t>
            </a:r>
            <a:r>
              <a:rPr>
                <a:solidFill>
                  <a:schemeClr val="accent2"/>
                </a:solidFill>
              </a:rPr>
              <a:t># Model 내역을 데이터베이스에 반영</a:t>
            </a:r>
          </a:p>
          <a:p>
            <a:pPr marL="527050" indent="-527050" defTabSz="685165">
              <a:spcBef>
                <a:spcPts val="4800"/>
              </a:spcBef>
              <a:defRPr sz="4316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manage.py createsuperuser    </a:t>
            </a:r>
            <a:r>
              <a:rPr>
                <a:solidFill>
                  <a:schemeClr val="accent2"/>
                </a:solidFill>
              </a:rPr>
              <a:t># Superuser 계정 생성</a:t>
            </a:r>
            <a:endParaRPr>
              <a:solidFill>
                <a:schemeClr val="accent2"/>
              </a:solidFill>
            </a:endParaRPr>
          </a:p>
          <a:p>
            <a:pPr marL="527050" indent="-527050" defTabSz="685165">
              <a:spcBef>
                <a:spcPts val="4800"/>
              </a:spcBef>
              <a:defRPr sz="4316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manage.py runserver    </a:t>
            </a:r>
            <a:r>
              <a:rPr>
                <a:solidFill>
                  <a:schemeClr val="accent2"/>
                </a:solidFill>
              </a:rPr>
              <a:t># 개발서버 구동</a:t>
            </a:r>
            <a:endParaRPr>
              <a:solidFill>
                <a:schemeClr val="accent2"/>
              </a:solidFill>
            </a:endParaRPr>
          </a:p>
          <a:p>
            <a:pPr marL="527050" indent="-527050" defTabSz="685165">
              <a:spcBef>
                <a:spcPts val="4800"/>
              </a:spcBef>
              <a:defRPr sz="4316"/>
            </a:pPr>
            <a:r>
              <a:t>이제 </a:t>
            </a:r>
            <a:r>
              <a:rPr u="sng">
                <a:hlinkClick r:id="rId2" invalidUrl="" action="" tgtFrame="" tooltip="" history="1" highlightClick="0" endSnd="0"/>
              </a:rPr>
              <a:t>http://localhost:8000/admin/</a:t>
            </a:r>
            <a:r>
              <a:t> 으로 접속해봅시다.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초기 마이그레이션 실행 화면</a:t>
            </a:r>
          </a:p>
        </p:txBody>
      </p:sp>
      <p:sp>
        <p:nvSpPr>
          <p:cNvPr id="218" name="Shape 21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44456" y="4090192"/>
            <a:ext cx="11895088" cy="75168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Azure Pass 등록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개발서버 구동 화면</a:t>
            </a:r>
          </a:p>
        </p:txBody>
      </p:sp>
      <p:sp>
        <p:nvSpPr>
          <p:cNvPr id="222" name="Shape 222"/>
          <p:cNvSpPr/>
          <p:nvPr>
            <p:ph type="body" sz="half" idx="1"/>
          </p:nvPr>
        </p:nvSpPr>
        <p:spPr>
          <a:xfrm>
            <a:off x="667320" y="3238500"/>
            <a:ext cx="23049360" cy="3032307"/>
          </a:xfrm>
          <a:prstGeom prst="rect">
            <a:avLst/>
          </a:prstGeom>
        </p:spPr>
        <p:txBody>
          <a:bodyPr/>
          <a:lstStyle/>
          <a:p>
            <a:pPr marL="377825" indent="-377825" defTabSz="496570">
              <a:spcBef>
                <a:spcPts val="3500"/>
              </a:spcBef>
              <a:defRPr sz="4420"/>
            </a:pPr>
            <a:r>
              <a:t>Django 에서 지원해주는 개발전용 서버 (실서비스 용도 X)</a:t>
            </a:r>
          </a:p>
          <a:p>
            <a:pPr marL="377825" indent="-377825" defTabSz="496570">
              <a:spcBef>
                <a:spcPts val="3500"/>
              </a:spcBef>
              <a:defRPr sz="4420"/>
            </a:pPr>
            <a:r>
              <a:t>파이썬 소스코드가 변경되면 자동 재시작을 합니다.</a:t>
            </a:r>
          </a:p>
          <a:p>
            <a:pPr marL="377825" indent="-377825" defTabSz="496570">
              <a:spcBef>
                <a:spcPts val="3500"/>
              </a:spcBef>
              <a:defRPr sz="4420"/>
            </a:pPr>
            <a:r>
              <a:t>템플릿이나 static 파일은 변경되어도 자동재시작이 되지 않습니다.</a:t>
            </a:r>
          </a:p>
        </p:txBody>
      </p:sp>
      <p:pic>
        <p:nvPicPr>
          <p:cNvPr id="22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47209" y="7412237"/>
            <a:ext cx="15089582" cy="46557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http://127.0.0.1:8000</a:t>
            </a:r>
            <a:r>
              <a:t> 으로 접속해보세요.</a:t>
            </a:r>
          </a:p>
        </p:txBody>
      </p:sp>
      <p:sp>
        <p:nvSpPr>
          <p:cNvPr id="226" name="Shape 22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 defTabSz="584200">
              <a:spcBef>
                <a:spcPts val="4200"/>
              </a:spcBef>
            </a:pPr>
            <a:r>
              <a:t>Django 개발서버 디폴트 포트번호는 8000 입니다.</a:t>
            </a:r>
          </a:p>
          <a:p>
            <a:pPr marL="444500" indent="-444500" defTabSz="584200">
              <a:spcBef>
                <a:spcPts val="4200"/>
              </a:spcBef>
            </a:pPr>
            <a:r>
              <a:t>다음과 같이 변경할 수 있습니다.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python manage.py runserver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0.0.0.0:8080</a:t>
            </a:r>
          </a:p>
        </p:txBody>
      </p:sp>
      <p:pic>
        <p:nvPicPr>
          <p:cNvPr id="227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28932" y="4163012"/>
            <a:ext cx="12142561" cy="79289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웹 애플리케이션 기본 구조</a:t>
            </a:r>
          </a:p>
        </p:txBody>
      </p:sp>
      <p:sp>
        <p:nvSpPr>
          <p:cNvPr id="230" name="Shape 230"/>
          <p:cNvSpPr/>
          <p:nvPr/>
        </p:nvSpPr>
        <p:spPr>
          <a:xfrm>
            <a:off x="9445579" y="5102179"/>
            <a:ext cx="5492843" cy="5492843"/>
          </a:xfrm>
          <a:prstGeom prst="ellipse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584200">
              <a:defRPr sz="3800">
                <a:solidFill>
                  <a:srgbClr val="FFFFFF"/>
                </a:solidFill>
              </a:defRPr>
            </a:pPr>
            <a:r>
              <a:t>웹 서버</a:t>
            </a:r>
          </a:p>
          <a:p>
            <a:pPr defTabSz="584200">
              <a:defRPr sz="3800">
                <a:solidFill>
                  <a:srgbClr val="FFFFFF"/>
                </a:solidFill>
              </a:defRPr>
            </a:pPr>
            <a:r>
              <a:t>(우리는 Django)</a:t>
            </a:r>
          </a:p>
        </p:txBody>
      </p:sp>
      <p:sp>
        <p:nvSpPr>
          <p:cNvPr id="231" name="Shape 231"/>
          <p:cNvSpPr/>
          <p:nvPr/>
        </p:nvSpPr>
        <p:spPr>
          <a:xfrm>
            <a:off x="16937146" y="5102178"/>
            <a:ext cx="5492843" cy="5492844"/>
          </a:xfrm>
          <a:prstGeom prst="ellipse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584200">
              <a:defRPr sz="3800">
                <a:solidFill>
                  <a:srgbClr val="FFFFFF"/>
                </a:solidFill>
              </a:defRPr>
            </a:pPr>
            <a:r>
              <a:t>데이터베이스</a:t>
            </a:r>
          </a:p>
          <a:p>
            <a:pPr defTabSz="584200">
              <a:defRPr sz="3800">
                <a:solidFill>
                  <a:srgbClr val="FFFFFF"/>
                </a:solidFill>
              </a:defRPr>
            </a:pPr>
            <a:r>
              <a:t>서버</a:t>
            </a:r>
          </a:p>
          <a:p>
            <a:pPr defTabSz="584200">
              <a:defRPr sz="3800">
                <a:solidFill>
                  <a:srgbClr val="FFFFFF"/>
                </a:solidFill>
              </a:defRPr>
            </a:pPr>
            <a:r>
              <a:t>(MySQL, PostgreSQL 등)</a:t>
            </a:r>
          </a:p>
        </p:txBody>
      </p:sp>
      <p:sp>
        <p:nvSpPr>
          <p:cNvPr id="232" name="Shape 232"/>
          <p:cNvSpPr/>
          <p:nvPr/>
        </p:nvSpPr>
        <p:spPr>
          <a:xfrm>
            <a:off x="1954011" y="5102179"/>
            <a:ext cx="5492843" cy="5492843"/>
          </a:xfrm>
          <a:prstGeom prst="ellipse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3800">
                <a:solidFill>
                  <a:srgbClr val="FFFFFF"/>
                </a:solidFill>
              </a:defRPr>
            </a:lvl1pPr>
          </a:lstStyle>
          <a:p>
            <a:pPr/>
            <a:r>
              <a:t>웹브라우저</a:t>
            </a:r>
          </a:p>
        </p:txBody>
      </p:sp>
      <p:sp>
        <p:nvSpPr>
          <p:cNvPr id="233" name="Shape 233"/>
          <p:cNvSpPr/>
          <p:nvPr/>
        </p:nvSpPr>
        <p:spPr>
          <a:xfrm flipV="1">
            <a:off x="8314201" y="3347222"/>
            <a:ext cx="1" cy="944890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34" name="Shape 234"/>
          <p:cNvSpPr/>
          <p:nvPr/>
        </p:nvSpPr>
        <p:spPr>
          <a:xfrm>
            <a:off x="4488578" y="3738539"/>
            <a:ext cx="357695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클라이언트 단</a:t>
            </a:r>
          </a:p>
        </p:txBody>
      </p:sp>
      <p:sp>
        <p:nvSpPr>
          <p:cNvPr id="235" name="Shape 235"/>
          <p:cNvSpPr/>
          <p:nvPr/>
        </p:nvSpPr>
        <p:spPr>
          <a:xfrm>
            <a:off x="8562869" y="3738539"/>
            <a:ext cx="192913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서버 단</a:t>
            </a:r>
          </a:p>
        </p:txBody>
      </p:sp>
      <p:sp>
        <p:nvSpPr>
          <p:cNvPr id="236" name="Shape 236"/>
          <p:cNvSpPr/>
          <p:nvPr/>
        </p:nvSpPr>
        <p:spPr>
          <a:xfrm>
            <a:off x="14610496" y="7832594"/>
            <a:ext cx="2773457" cy="32012"/>
          </a:xfrm>
          <a:prstGeom prst="line">
            <a:avLst/>
          </a:prstGeom>
          <a:ln w="2413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37" name="Shape 237"/>
          <p:cNvSpPr/>
          <p:nvPr/>
        </p:nvSpPr>
        <p:spPr>
          <a:xfrm>
            <a:off x="7000047" y="7832594"/>
            <a:ext cx="2773456" cy="32012"/>
          </a:xfrm>
          <a:prstGeom prst="line">
            <a:avLst/>
          </a:prstGeom>
          <a:ln w="2413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type="title" idx="4294967295"/>
          </p:nvPr>
        </p:nvSpPr>
        <p:spPr>
          <a:xfrm>
            <a:off x="12416172" y="5382059"/>
            <a:ext cx="7317676" cy="2951881"/>
          </a:xfrm>
          <a:prstGeom prst="rect">
            <a:avLst/>
          </a:prstGeom>
        </p:spPr>
        <p:txBody>
          <a:bodyPr/>
          <a:lstStyle/>
          <a:p>
            <a:pPr defTabSz="584200">
              <a:defRPr sz="6000"/>
            </a:pPr>
            <a:r>
              <a:t>Django 에서 하나의</a:t>
            </a:r>
          </a:p>
          <a:p>
            <a:pPr defTabSz="584200">
              <a:defRPr sz="6000"/>
            </a:pPr>
            <a:r>
              <a:t>요청이 처리되는 과정</a:t>
            </a:r>
          </a:p>
        </p:txBody>
      </p:sp>
      <p:pic>
        <p:nvPicPr>
          <p:cNvPr id="24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52662" y="853023"/>
            <a:ext cx="7816155" cy="120099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Django 내부</a:t>
            </a:r>
          </a:p>
        </p:txBody>
      </p:sp>
      <p:sp>
        <p:nvSpPr>
          <p:cNvPr id="243" name="Shape 243"/>
          <p:cNvSpPr/>
          <p:nvPr/>
        </p:nvSpPr>
        <p:spPr>
          <a:xfrm>
            <a:off x="1411123" y="4833713"/>
            <a:ext cx="3406048" cy="3406048"/>
          </a:xfrm>
          <a:prstGeom prst="ellipse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웹브라우저</a:t>
            </a:r>
          </a:p>
        </p:txBody>
      </p:sp>
      <p:sp>
        <p:nvSpPr>
          <p:cNvPr id="244" name="Shape 244"/>
          <p:cNvSpPr/>
          <p:nvPr/>
        </p:nvSpPr>
        <p:spPr>
          <a:xfrm>
            <a:off x="19696176" y="4833713"/>
            <a:ext cx="3406047" cy="3406048"/>
          </a:xfrm>
          <a:prstGeom prst="ellipse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DB</a:t>
            </a:r>
          </a:p>
        </p:txBody>
      </p:sp>
      <p:sp>
        <p:nvSpPr>
          <p:cNvPr id="245" name="Shape 245"/>
          <p:cNvSpPr/>
          <p:nvPr/>
        </p:nvSpPr>
        <p:spPr>
          <a:xfrm>
            <a:off x="6691035" y="4786046"/>
            <a:ext cx="3406047" cy="3406047"/>
          </a:xfrm>
          <a:prstGeom prst="ellipse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584200">
              <a:defRPr sz="3000">
                <a:solidFill>
                  <a:srgbClr val="FFFFFF"/>
                </a:solidFill>
              </a:defRPr>
            </a:pPr>
            <a:r>
              <a:t>URLCONF</a:t>
            </a:r>
          </a:p>
          <a:p>
            <a:pPr defTabSz="584200">
              <a:defRPr sz="3000">
                <a:solidFill>
                  <a:srgbClr val="FFFFFF"/>
                </a:solidFill>
              </a:defRPr>
            </a:pPr>
            <a:r>
              <a:t>미리 URL 별로</a:t>
            </a:r>
          </a:p>
          <a:p>
            <a:pPr defTabSz="584200">
              <a:defRPr sz="3000">
                <a:solidFill>
                  <a:srgbClr val="FFFFFF"/>
                </a:solidFill>
              </a:defRPr>
            </a:pPr>
            <a:r>
              <a:t>호출할 함수를</a:t>
            </a:r>
          </a:p>
          <a:p>
            <a:pPr defTabSz="584200">
              <a:defRPr sz="3000">
                <a:solidFill>
                  <a:srgbClr val="FFFFFF"/>
                </a:solidFill>
              </a:defRPr>
            </a:pPr>
            <a:r>
              <a:t>등록해둠.</a:t>
            </a:r>
          </a:p>
        </p:txBody>
      </p:sp>
      <p:sp>
        <p:nvSpPr>
          <p:cNvPr id="246" name="Shape 246"/>
          <p:cNvSpPr/>
          <p:nvPr/>
        </p:nvSpPr>
        <p:spPr>
          <a:xfrm>
            <a:off x="10553650" y="4786047"/>
            <a:ext cx="3406046" cy="3406046"/>
          </a:xfrm>
          <a:prstGeom prst="ellipse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584200">
              <a:defRPr sz="3000">
                <a:solidFill>
                  <a:srgbClr val="FFFFFF"/>
                </a:solidFill>
              </a:defRPr>
            </a:pPr>
            <a:r>
              <a:t>뷰</a:t>
            </a:r>
          </a:p>
          <a:p>
            <a:pPr defTabSz="584200">
              <a:defRPr sz="3000">
                <a:solidFill>
                  <a:srgbClr val="FFFFFF"/>
                </a:solidFill>
              </a:defRPr>
            </a:pPr>
          </a:p>
          <a:p>
            <a:pPr defTabSz="584200">
              <a:defRPr sz="3000">
                <a:solidFill>
                  <a:srgbClr val="FFFFFF"/>
                </a:solidFill>
              </a:defRPr>
            </a:pPr>
            <a:r>
              <a:t>URL 에 맞춰</a:t>
            </a:r>
          </a:p>
          <a:p>
            <a:pPr defTabSz="584200">
              <a:defRPr sz="3000">
                <a:solidFill>
                  <a:srgbClr val="FFFFFF"/>
                </a:solidFill>
              </a:defRPr>
            </a:pPr>
            <a:r>
              <a:t>호출된 함수</a:t>
            </a:r>
          </a:p>
        </p:txBody>
      </p:sp>
      <p:sp>
        <p:nvSpPr>
          <p:cNvPr id="247" name="Shape 247"/>
          <p:cNvSpPr/>
          <p:nvPr/>
        </p:nvSpPr>
        <p:spPr>
          <a:xfrm>
            <a:off x="10488976" y="8621511"/>
            <a:ext cx="3406047" cy="3406047"/>
          </a:xfrm>
          <a:prstGeom prst="ellipse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584200">
              <a:defRPr sz="3000">
                <a:solidFill>
                  <a:srgbClr val="FFFFFF"/>
                </a:solidFill>
              </a:defRPr>
            </a:pPr>
            <a:r>
              <a:t>템플릿</a:t>
            </a:r>
          </a:p>
          <a:p>
            <a:pPr defTabSz="584200">
              <a:defRPr sz="3000">
                <a:solidFill>
                  <a:srgbClr val="FFFFFF"/>
                </a:solidFill>
              </a:defRPr>
            </a:pPr>
          </a:p>
          <a:p>
            <a:pPr defTabSz="584200">
              <a:defRPr sz="3000">
                <a:solidFill>
                  <a:srgbClr val="FFFFFF"/>
                </a:solidFill>
              </a:defRPr>
            </a:pPr>
            <a:r>
              <a:t>HTML 응답을 효과적적으로 주기위한 HTML 응답 소스</a:t>
            </a:r>
          </a:p>
        </p:txBody>
      </p:sp>
      <p:sp>
        <p:nvSpPr>
          <p:cNvPr id="248" name="Shape 248"/>
          <p:cNvSpPr/>
          <p:nvPr/>
        </p:nvSpPr>
        <p:spPr>
          <a:xfrm>
            <a:off x="14416264" y="4833714"/>
            <a:ext cx="3406046" cy="3406046"/>
          </a:xfrm>
          <a:prstGeom prst="ellipse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584200">
              <a:defRPr sz="3000">
                <a:solidFill>
                  <a:srgbClr val="FFFFFF"/>
                </a:solidFill>
              </a:defRPr>
            </a:pPr>
            <a:r>
              <a:t>모델</a:t>
            </a:r>
          </a:p>
          <a:p>
            <a:pPr defTabSz="584200">
              <a:defRPr sz="3000">
                <a:solidFill>
                  <a:srgbClr val="FFFFFF"/>
                </a:solidFill>
              </a:defRPr>
            </a:pPr>
          </a:p>
          <a:p>
            <a:pPr defTabSz="584200">
              <a:defRPr sz="3000">
                <a:solidFill>
                  <a:srgbClr val="FFFFFF"/>
                </a:solidFill>
              </a:defRPr>
            </a:pPr>
            <a:r>
              <a:t>파이썬코드로 데이터베이스를 처리함.</a:t>
            </a:r>
          </a:p>
        </p:txBody>
      </p:sp>
      <p:sp>
        <p:nvSpPr>
          <p:cNvPr id="249" name="Shape 249"/>
          <p:cNvSpPr/>
          <p:nvPr/>
        </p:nvSpPr>
        <p:spPr>
          <a:xfrm flipV="1">
            <a:off x="13488612" y="6462846"/>
            <a:ext cx="1394041" cy="52448"/>
          </a:xfrm>
          <a:prstGeom prst="line">
            <a:avLst/>
          </a:prstGeom>
          <a:ln w="1270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50" name="Shape 250"/>
          <p:cNvSpPr/>
          <p:nvPr/>
        </p:nvSpPr>
        <p:spPr>
          <a:xfrm flipV="1">
            <a:off x="9641137" y="6510513"/>
            <a:ext cx="1394040" cy="52449"/>
          </a:xfrm>
          <a:prstGeom prst="line">
            <a:avLst/>
          </a:prstGeom>
          <a:ln w="1270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51" name="Shape 251"/>
          <p:cNvSpPr/>
          <p:nvPr/>
        </p:nvSpPr>
        <p:spPr>
          <a:xfrm>
            <a:off x="4418079" y="6489069"/>
            <a:ext cx="2444836" cy="1"/>
          </a:xfrm>
          <a:prstGeom prst="line">
            <a:avLst/>
          </a:prstGeom>
          <a:ln w="2032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52" name="Shape 252"/>
          <p:cNvSpPr/>
          <p:nvPr/>
        </p:nvSpPr>
        <p:spPr>
          <a:xfrm>
            <a:off x="17650431" y="6536737"/>
            <a:ext cx="2235511" cy="1"/>
          </a:xfrm>
          <a:prstGeom prst="line">
            <a:avLst/>
          </a:prstGeom>
          <a:ln w="2032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53" name="Shape 253"/>
          <p:cNvSpPr/>
          <p:nvPr/>
        </p:nvSpPr>
        <p:spPr>
          <a:xfrm flipV="1">
            <a:off x="12256673" y="7759694"/>
            <a:ext cx="1" cy="1388684"/>
          </a:xfrm>
          <a:prstGeom prst="line">
            <a:avLst/>
          </a:prstGeom>
          <a:ln w="1270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여행 사진 블로그 만들기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One-Project, Multi-App 구조를 가집니다.</a:t>
            </a:r>
          </a:p>
        </p:txBody>
      </p:sp>
      <p:sp>
        <p:nvSpPr>
          <p:cNvPr id="258" name="Shape 25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 defTabSz="584200">
              <a:spcBef>
                <a:spcPts val="4200"/>
              </a:spcBef>
            </a:pPr>
            <a:r>
              <a:t>새로운 django app 을 생성해봅시다.</a:t>
            </a:r>
          </a:p>
          <a:p>
            <a:pPr marL="444500" indent="-444500" defTabSz="584200">
              <a:spcBef>
                <a:spcPts val="4200"/>
              </a:spcBef>
            </a:pPr>
            <a:r>
              <a:t>manage.py 가 있는 디렉토리에서 아래 명령을 수행하여, 새로운 django app 인 blog 를 생성해봅시다.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python manage.py startapp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blog</a:t>
            </a:r>
            <a:r>
              <a:t>     </a:t>
            </a:r>
            <a:r>
              <a:rPr u="sng">
                <a:hlinkClick r:id="rId2" invalidUrl="" action="" tgtFrame="" tooltip="" history="1" highlightClick="0" endSnd="0"/>
              </a:rPr>
              <a:t>#관련커밋</a:t>
            </a:r>
          </a:p>
          <a:p>
            <a:pPr marL="444500" indent="-444500" defTabSz="584200">
              <a:spcBef>
                <a:spcPts val="4200"/>
              </a:spcBef>
            </a:pPr>
            <a:r>
              <a:t>그리고, 생성한 blog 앱을 현재 프로젝트에 등록을 해주세요.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t>djangoisbest/settings.py 내 INSTALLED_APPS 리스트에 "blog" 추가  </a:t>
            </a:r>
            <a:r>
              <a:rPr u="sng">
                <a:hlinkClick r:id="rId3" invalidUrl="" action="" tgtFrame="" tooltip="" history="1" highlightClick="0" endSnd="0"/>
              </a:rPr>
              <a:t>#관련커밋</a:t>
            </a:r>
          </a:p>
          <a:p>
            <a:pPr marL="444500" indent="-444500" defTabSz="584200">
              <a:spcBef>
                <a:spcPts val="4200"/>
              </a:spcBef>
            </a:pPr>
            <a:r>
              <a:t>Tip : 한 장고 프로젝트 내에서는 같은 이름의 django app 이 존재할 수 없습니다.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사진을 올리기 위한 기본 설정</a:t>
            </a:r>
          </a:p>
        </p:txBody>
      </p:sp>
      <p:sp>
        <p:nvSpPr>
          <p:cNvPr id="261" name="Shape 2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 defTabSz="584200">
              <a:spcBef>
                <a:spcPts val="4200"/>
              </a:spcBef>
            </a:pPr>
            <a:r>
              <a:rPr u="sng">
                <a:hlinkClick r:id="rId2" invalidUrl="" action="" tgtFrame="" tooltip="" history="1" highlightClick="0" endSnd="0"/>
              </a:rPr>
              <a:t>#관련커밋</a:t>
            </a:r>
          </a:p>
          <a:p>
            <a:pPr marL="444500" indent="-444500" defTabSz="584200">
              <a:spcBef>
                <a:spcPts val="4200"/>
              </a:spcBef>
            </a:pPr>
            <a:r>
              <a:t>이미지 처리를 위해 Pillow 라이브러리를 설치해야 합니다.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pip install pillow</a:t>
            </a:r>
          </a:p>
          <a:p>
            <a:pPr marL="444500" indent="-444500" defTabSz="584200">
              <a:spcBef>
                <a:spcPts val="4200"/>
              </a:spcBef>
            </a:pPr>
            <a:r>
              <a:t>수정할 파일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t>djangoisbest/settings.py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t>djangoisbest/urls.py</a:t>
            </a:r>
          </a:p>
          <a:p>
            <a:pPr marL="444500" indent="-444500" defTabSz="584200">
              <a:spcBef>
                <a:spcPts val="4200"/>
              </a:spcBef>
            </a:pPr>
            <a:r>
              <a:t>Django 에서는 유저가 업로드한 파일을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Media</a:t>
            </a:r>
            <a:r>
              <a:t> 라고 부릅니다.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Pillow</a:t>
            </a:r>
          </a:p>
        </p:txBody>
      </p:sp>
      <p:sp>
        <p:nvSpPr>
          <p:cNvPr id="264" name="Shape 26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 defTabSz="584200">
              <a:spcBef>
                <a:spcPts val="4200"/>
              </a:spcBef>
            </a:pPr>
            <a:r>
              <a:t>PIL (Python Imaging Library) 의 Fork 프로젝트</a:t>
            </a:r>
          </a:p>
          <a:p>
            <a:pPr marL="444500" indent="-444500" defTabSz="584200">
              <a:spcBef>
                <a:spcPts val="4200"/>
              </a:spcBef>
            </a:pPr>
            <a:r>
              <a:rPr u="sng">
                <a:hlinkClick r:id="rId2" invalidUrl="" action="" tgtFrame="" tooltip="" history="1" highlightClick="0" endSnd="0"/>
              </a:rPr>
              <a:t>PIL 은 마지막 릴리즈가 2009년</a:t>
            </a:r>
            <a:r>
              <a:t>이고, 더 이상 개발이 이뤄지지 않아, 시작된 프로젝트</a:t>
            </a:r>
          </a:p>
          <a:p>
            <a:pPr marL="444500" indent="-444500" defTabSz="584200">
              <a:spcBef>
                <a:spcPts val="4200"/>
              </a:spcBef>
            </a:pPr>
            <a:r>
              <a:t>파이썬3를 지원하며, PIL 에 대한 코드 호환성 보장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Django Model (ORM)</a:t>
            </a:r>
          </a:p>
        </p:txBody>
      </p:sp>
      <p:sp>
        <p:nvSpPr>
          <p:cNvPr id="267" name="Shape 26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2275" indent="-422275" defTabSz="554990">
              <a:spcBef>
                <a:spcPts val="3900"/>
              </a:spcBef>
              <a:defRPr sz="4940"/>
            </a:pPr>
            <a:r>
              <a:t>각 django app 내 models.py 에 정의를 합니다.</a:t>
            </a:r>
          </a:p>
          <a:p>
            <a:pPr lvl="1" marL="844550" indent="-422275" defTabSz="554990">
              <a:spcBef>
                <a:spcPts val="3900"/>
              </a:spcBef>
              <a:defRPr sz="4940"/>
            </a:pPr>
            <a:r>
              <a:t>blog/models.py 에 Post 모델을 정의해주세요.  </a:t>
            </a:r>
            <a:r>
              <a:rPr u="sng">
                <a:hlinkClick r:id="rId2" invalidUrl="" action="" tgtFrame="" tooltip="" history="1" highlightClick="0" endSnd="0"/>
              </a:rPr>
              <a:t>#관련커밋</a:t>
            </a:r>
          </a:p>
          <a:p>
            <a:pPr marL="422275" indent="-422275" defTabSz="554990">
              <a:spcBef>
                <a:spcPts val="3900"/>
              </a:spcBef>
              <a:defRPr sz="4940"/>
            </a:pPr>
            <a:r>
              <a:t>마이그레이션 파일을 생성해주세요.</a:t>
            </a:r>
          </a:p>
          <a:p>
            <a:pPr lvl="1" marL="844550" indent="-422275" defTabSz="554990">
              <a:spcBef>
                <a:spcPts val="3900"/>
              </a:spcBef>
              <a:defRPr sz="4940"/>
            </a:pPr>
            <a:r>
              <a:t>쉘&gt; python manage.py makemigrations blog   </a:t>
            </a:r>
            <a:r>
              <a:rPr u="sng">
                <a:hlinkClick r:id="rId3" invalidUrl="" action="" tgtFrame="" tooltip="" history="1" highlightClick="0" endSnd="0"/>
              </a:rPr>
              <a:t>#관련커밋</a:t>
            </a:r>
          </a:p>
          <a:p>
            <a:pPr lvl="2" marL="1266825" indent="-422275" defTabSz="554990">
              <a:spcBef>
                <a:spcPts val="3900"/>
              </a:spcBef>
              <a:defRPr sz="4940"/>
            </a:pPr>
          </a:p>
          <a:p>
            <a:pPr lvl="1" marL="844550" indent="-422275" defTabSz="554990">
              <a:spcBef>
                <a:spcPts val="3900"/>
              </a:spcBef>
              <a:defRPr sz="4940"/>
            </a:pPr>
            <a:r>
              <a:t>blog/migrations/0001_initial.py 경로에 마이그레이션 파일이 생성됩니다.</a:t>
            </a:r>
          </a:p>
          <a:p>
            <a:pPr marL="422275" indent="-422275" defTabSz="554990">
              <a:spcBef>
                <a:spcPts val="3900"/>
              </a:spcBef>
              <a:defRPr sz="4940"/>
            </a:pPr>
            <a:r>
              <a:t>생성된 마이그레이션 파일을 적용 (migrate) 해주세요.</a:t>
            </a:r>
          </a:p>
          <a:p>
            <a:pPr lvl="1" marL="844550" indent="-422275" defTabSz="554990">
              <a:spcBef>
                <a:spcPts val="3900"/>
              </a:spcBef>
              <a:defRPr sz="4940"/>
            </a:pPr>
            <a:r>
              <a:t>쉘&gt; python manage.py migrate blog</a:t>
            </a:r>
          </a:p>
        </p:txBody>
      </p:sp>
      <p:pic>
        <p:nvPicPr>
          <p:cNvPr id="268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825232" y="7882751"/>
            <a:ext cx="7093561" cy="1699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61309" y="10595480"/>
            <a:ext cx="6980279" cy="28253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주의</a:t>
            </a:r>
          </a:p>
        </p:txBody>
      </p:sp>
      <p:sp>
        <p:nvSpPr>
          <p:cNvPr id="149" name="Shape 1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기존에 해당 패스를 사용한 적이 있는 Microsoft ID 로는 다시 사용할 수 없습니다. 새로운 Microsoft ID 를 생성해주세요.</a:t>
            </a:r>
          </a:p>
          <a:p>
            <a:pPr/>
            <a:r>
              <a:t>Microsoft ID 생성 시에 보안 상의 이슈로 생성이 제한될 수 있습니다.</a:t>
            </a:r>
          </a:p>
          <a:p>
            <a:pPr lvl="1"/>
            <a:r>
              <a:t>특정 IP 대역에서 하루 5개 이상의 계정은 생성 불가합니다.</a:t>
            </a:r>
          </a:p>
          <a:p>
            <a:pPr lvl="1"/>
            <a:r>
              <a:t>이때에는, 교육참가자 개인의 Mobile 로 Microsoft ID 를 생성해주세요. 생성 이후의 로그인에 대해서는 제한되지 않습니다.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admin 기능을 통해 Post 를 등록해봅시다.</a:t>
            </a:r>
          </a:p>
        </p:txBody>
      </p:sp>
      <p:sp>
        <p:nvSpPr>
          <p:cNvPr id="272" name="Shape 2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 defTabSz="584200">
              <a:spcBef>
                <a:spcPts val="4200"/>
              </a:spcBef>
            </a:pPr>
            <a:r>
              <a:rPr u="sng">
                <a:hlinkClick r:id="rId2" invalidUrl="" action="" tgtFrame="" tooltip="" history="1" highlightClick="0" endSnd="0"/>
              </a:rPr>
              <a:t>#관련커밋</a:t>
            </a:r>
          </a:p>
          <a:p>
            <a:pPr marL="444500" indent="-444500" defTabSz="584200">
              <a:spcBef>
                <a:spcPts val="4200"/>
              </a:spcBef>
            </a:pPr>
            <a:r>
              <a:t>적용을 하고나서, </a:t>
            </a:r>
            <a:r>
              <a:rPr u="sng">
                <a:hlinkClick r:id="rId3" invalidUrl="" action="" tgtFrame="" tooltip="" history="1" highlightClick="0" endSnd="0"/>
              </a:rPr>
              <a:t>http://localhost:8000/admin/</a:t>
            </a:r>
            <a:r>
              <a:t> 에 접속해보세요.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로그인 계정이 없 ...</a:t>
            </a:r>
          </a:p>
        </p:txBody>
      </p:sp>
      <p:pic>
        <p:nvPicPr>
          <p:cNvPr id="27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91590" y="3050606"/>
            <a:ext cx="10000819" cy="95959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관리자 (superuser) 계정을 만들어봅시다.</a:t>
            </a:r>
          </a:p>
        </p:txBody>
      </p:sp>
      <p:sp>
        <p:nvSpPr>
          <p:cNvPr id="278" name="Shape 27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 defTabSz="584200">
              <a:spcBef>
                <a:spcPts val="4200"/>
              </a:spcBef>
            </a:pPr>
            <a:r>
              <a:t>쉘&gt; python manage.py createsuperuser</a:t>
            </a:r>
          </a:p>
          <a:p>
            <a:pPr marL="444500" indent="-444500" defTabSz="584200">
              <a:spcBef>
                <a:spcPts val="4200"/>
              </a:spcBef>
            </a:pPr>
          </a:p>
          <a:p>
            <a:pPr marL="444500" indent="-444500" defTabSz="584200">
              <a:spcBef>
                <a:spcPts val="4200"/>
              </a:spcBef>
            </a:pPr>
          </a:p>
          <a:p>
            <a:pPr marL="444500" indent="-444500" defTabSz="584200">
              <a:spcBef>
                <a:spcPts val="4200"/>
              </a:spcBef>
            </a:pPr>
            <a:r>
              <a:t>Tip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t>이메일은 옵션이니 값을 입력하지 않으셔도 됩니다.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t>암호 입력 시에 화면에서 아무런 반응이 없어도 당황하지 마세요. 잘 입력되고 있습니다.</a:t>
            </a:r>
          </a:p>
        </p:txBody>
      </p:sp>
      <p:pic>
        <p:nvPicPr>
          <p:cNvPr id="27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0832" y="5104001"/>
            <a:ext cx="10050723" cy="2881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로그인이 되면, 이런 화면</a:t>
            </a:r>
          </a:p>
        </p:txBody>
      </p:sp>
      <p:pic>
        <p:nvPicPr>
          <p:cNvPr id="28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0420" y="3950338"/>
            <a:ext cx="13663160" cy="90746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type="body" idx="13"/>
          </p:nvPr>
        </p:nvSpPr>
        <p:spPr>
          <a:xfrm>
            <a:off x="2387600" y="8953500"/>
            <a:ext cx="19621500" cy="719585"/>
          </a:xfrm>
          <a:prstGeom prst="rect">
            <a:avLst/>
          </a:prstGeom>
        </p:spPr>
        <p:txBody>
          <a:bodyPr/>
          <a:lstStyle/>
          <a:p>
            <a:pPr/>
            <a:r>
              <a:t>감사합니다.</a:t>
            </a:r>
          </a:p>
        </p:txBody>
      </p:sp>
      <p:sp>
        <p:nvSpPr>
          <p:cNvPr id="285" name="Shape 285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Lift is short, use Python.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Azure Pass 등록 (1)</a:t>
            </a:r>
          </a:p>
        </p:txBody>
      </p:sp>
      <p:sp>
        <p:nvSpPr>
          <p:cNvPr id="152" name="Shape 152"/>
          <p:cNvSpPr/>
          <p:nvPr>
            <p:ph type="body" sz="half" idx="1"/>
          </p:nvPr>
        </p:nvSpPr>
        <p:spPr>
          <a:xfrm>
            <a:off x="667320" y="3211436"/>
            <a:ext cx="14135153" cy="9274328"/>
          </a:xfrm>
          <a:prstGeom prst="rect">
            <a:avLst/>
          </a:prstGeom>
        </p:spPr>
        <p:txBody>
          <a:bodyPr/>
          <a:lstStyle/>
          <a:p>
            <a:pPr/>
            <a:r>
              <a:t>2016년 10월 11일까지 사용가능한 Azure Pass</a:t>
            </a:r>
          </a:p>
          <a:p>
            <a:pPr lvl="1"/>
            <a:r>
              <a:t>$100 의 크레딧이 제공</a:t>
            </a:r>
          </a:p>
          <a:p>
            <a:pPr/>
            <a:r>
              <a:rPr u="sng">
                <a:hlinkClick r:id="rId2" invalidUrl="" action="" tgtFrame="" tooltip="" history="1" highlightClick="0" endSnd="0"/>
              </a:rPr>
              <a:t>http://aka.ms/kpass</a:t>
            </a:r>
            <a:r>
              <a:t> 접속</a:t>
            </a:r>
          </a:p>
          <a:p>
            <a:pPr/>
            <a:r>
              <a:t>국가를 Korea 로 변경하고, 제공받은 Microsoft Azure Pass 를 입력하고, Submit 을 누른 뒤에 잠시 기다립니다.</a:t>
            </a:r>
            <a:br/>
            <a:r>
              <a:t>(다소 시간이 걸립니다.)</a:t>
            </a:r>
          </a:p>
        </p:txBody>
      </p:sp>
      <p:pic>
        <p:nvPicPr>
          <p:cNvPr id="15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401858" y="5570496"/>
            <a:ext cx="9020988" cy="45562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Azure Pass 등록 (2)</a:t>
            </a:r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667320" y="3238500"/>
            <a:ext cx="23049360" cy="1806660"/>
          </a:xfrm>
          <a:prstGeom prst="rect">
            <a:avLst/>
          </a:prstGeom>
        </p:spPr>
        <p:txBody>
          <a:bodyPr/>
          <a:lstStyle/>
          <a:p>
            <a:pPr/>
            <a:r>
              <a:t>Microsoft Account 에 대한 Sign In 페이지에서, Sign In 클릭하여 로그인을 수행</a:t>
            </a:r>
          </a:p>
        </p:txBody>
      </p:sp>
      <p:pic>
        <p:nvPicPr>
          <p:cNvPr id="15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68744" y="4960858"/>
            <a:ext cx="13046512" cy="74286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Azure Pass 등록 (3)</a:t>
            </a:r>
          </a:p>
        </p:txBody>
      </p:sp>
      <p:sp>
        <p:nvSpPr>
          <p:cNvPr id="160" name="Shape 160"/>
          <p:cNvSpPr/>
          <p:nvPr>
            <p:ph type="body" sz="half" idx="1"/>
          </p:nvPr>
        </p:nvSpPr>
        <p:spPr>
          <a:xfrm>
            <a:off x="667320" y="3238500"/>
            <a:ext cx="23049360" cy="3089981"/>
          </a:xfrm>
          <a:prstGeom prst="rect">
            <a:avLst/>
          </a:prstGeom>
        </p:spPr>
        <p:txBody>
          <a:bodyPr/>
          <a:lstStyle/>
          <a:p>
            <a:pPr/>
            <a:r>
              <a:t>First Name / Last Name 을 입력하고, Submit 을 클릭합니다. 클릭 후 약간의 시간 (수 분) 이 필요합니다.</a:t>
            </a:r>
          </a:p>
        </p:txBody>
      </p:sp>
      <p:pic>
        <p:nvPicPr>
          <p:cNvPr id="16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77807" y="5490600"/>
            <a:ext cx="15028386" cy="62737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Azure Pass 등록 (4)</a:t>
            </a:r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667320" y="3238500"/>
            <a:ext cx="23049360" cy="2701686"/>
          </a:xfrm>
          <a:prstGeom prst="rect">
            <a:avLst/>
          </a:prstGeom>
        </p:spPr>
        <p:txBody>
          <a:bodyPr/>
          <a:lstStyle/>
          <a:p>
            <a:pPr/>
            <a:r>
              <a:t>Activate 를 클릭합니다. 에러가 날 경우, 브라우저를 다시 열고 </a:t>
            </a:r>
            <a:r>
              <a:rPr u="sng">
                <a:hlinkClick r:id="rId2" invalidUrl="" action="" tgtFrame="" tooltip="" history="1" highlightClick="0" endSnd="0"/>
              </a:rPr>
              <a:t>http://aka.ms/kpasserror</a:t>
            </a:r>
            <a:r>
              <a:t> 로 접속해서, 이어서 진행하실 수 있습니다.</a:t>
            </a:r>
          </a:p>
        </p:txBody>
      </p:sp>
      <p:pic>
        <p:nvPicPr>
          <p:cNvPr id="16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35465" y="5791777"/>
            <a:ext cx="10913070" cy="6776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Azure Pass 등록 (5)</a:t>
            </a:r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xfrm>
            <a:off x="667320" y="3238500"/>
            <a:ext cx="23049360" cy="1638290"/>
          </a:xfrm>
          <a:prstGeom prst="rect">
            <a:avLst/>
          </a:prstGeom>
        </p:spPr>
        <p:txBody>
          <a:bodyPr/>
          <a:lstStyle/>
          <a:p>
            <a:pPr/>
            <a:r>
              <a:t>연락처/전화번호 등과 하단 계약사항들을 모두 체크하고, 등록을 클릭합니다.</a:t>
            </a:r>
          </a:p>
        </p:txBody>
      </p:sp>
      <p:pic>
        <p:nvPicPr>
          <p:cNvPr id="16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55011" y="4726937"/>
            <a:ext cx="12273978" cy="80705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Azure Pass 등록 (6)</a:t>
            </a:r>
          </a:p>
        </p:txBody>
      </p:sp>
      <p:sp>
        <p:nvSpPr>
          <p:cNvPr id="172" name="Shape 172"/>
          <p:cNvSpPr/>
          <p:nvPr>
            <p:ph type="body" sz="half" idx="1"/>
          </p:nvPr>
        </p:nvSpPr>
        <p:spPr>
          <a:xfrm>
            <a:off x="667320" y="3238500"/>
            <a:ext cx="23049360" cy="5450299"/>
          </a:xfrm>
          <a:prstGeom prst="rect">
            <a:avLst/>
          </a:prstGeom>
        </p:spPr>
        <p:txBody>
          <a:bodyPr/>
          <a:lstStyle/>
          <a:p>
            <a:pPr/>
            <a:r>
              <a:t>구독이 만들어지는 동안 잠시 기다려주세요. (수분 소요)</a:t>
            </a:r>
          </a:p>
          <a:p>
            <a:pPr/>
            <a:r>
              <a:t>구독이 모두 준비되었다는 메시지가 나타나면, 내 서비스 관리 시작을 클릭합니다.</a:t>
            </a:r>
          </a:p>
          <a:p>
            <a:pPr/>
            <a:r>
              <a:rPr u="sng">
                <a:hlinkClick r:id="rId2" invalidUrl="" action="" tgtFrame="" tooltip="" history="1" highlightClick="0" endSnd="0"/>
              </a:rPr>
              <a:t>http://portal.azure.com</a:t>
            </a:r>
            <a:r>
              <a:t> 로 이동해주세요.</a:t>
            </a:r>
          </a:p>
        </p:txBody>
      </p:sp>
      <p:pic>
        <p:nvPicPr>
          <p:cNvPr id="17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47986" y="9087442"/>
            <a:ext cx="10493863" cy="40836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